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311" r:id="rId2"/>
    <p:sldId id="288" r:id="rId3"/>
    <p:sldId id="342" r:id="rId4"/>
    <p:sldId id="289" r:id="rId5"/>
    <p:sldId id="338" r:id="rId6"/>
    <p:sldId id="339" r:id="rId7"/>
    <p:sldId id="340" r:id="rId8"/>
    <p:sldId id="341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37" r:id="rId20"/>
    <p:sldId id="319" r:id="rId21"/>
  </p:sldIdLst>
  <p:sldSz cx="12192000" cy="6858000"/>
  <p:notesSz cx="6858000" cy="9144000"/>
  <p:embeddedFontLst>
    <p:embeddedFont>
      <p:font typeface="210 OmniGothicOTF 030" panose="02020503020101020101" pitchFamily="18" charset="-127"/>
      <p:regular r:id="rId23"/>
    </p:embeddedFont>
    <p:embeddedFont>
      <p:font typeface="210 OmniGothicOTF 040" panose="02020503020101020101" pitchFamily="18" charset="-127"/>
      <p:regular r:id="rId24"/>
    </p:embeddedFont>
    <p:embeddedFont>
      <p:font typeface="KoPubWorldDotum Bold" pitchFamily="2" charset="-127"/>
      <p:bold r:id="rId25"/>
    </p:embeddedFont>
    <p:embeddedFont>
      <p:font typeface="KoPubWorldDotum Medium" pitchFamily="2" charset="-127"/>
      <p:regular r:id="rId26"/>
    </p:embeddedFont>
    <p:embeddedFont>
      <p:font typeface="KoPubWorldDotum Medium" pitchFamily="2" charset="-127"/>
      <p:regular r:id="rId26"/>
    </p:embeddedFont>
    <p:embeddedFont>
      <p:font typeface="KoPubWorldDotum_Pro Medium" pitchFamily="2" charset="-127"/>
      <p:regular r:id="rId27"/>
    </p:embeddedFont>
    <p:embeddedFont>
      <p:font typeface="맑은 고딕" panose="020B0503020000020004" pitchFamily="34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EA7"/>
    <a:srgbClr val="08A8D2"/>
    <a:srgbClr val="FFF7E4"/>
    <a:srgbClr val="F4F9FF"/>
    <a:srgbClr val="C3E3FF"/>
    <a:srgbClr val="4B98D1"/>
    <a:srgbClr val="F5A5BC"/>
    <a:srgbClr val="E6A1F5"/>
    <a:srgbClr val="F5BBC8"/>
    <a:srgbClr val="F5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83360"/>
  </p:normalViewPr>
  <p:slideViewPr>
    <p:cSldViewPr snapToGrid="0">
      <p:cViewPr varScale="1">
        <p:scale>
          <a:sx n="88" d="100"/>
          <a:sy n="88" d="100"/>
        </p:scale>
        <p:origin x="608" y="184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2020. 12. 27.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8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7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1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7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29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0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3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129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02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9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20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42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33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48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5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431371" y="230585"/>
            <a:ext cx="7872875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433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1"/>
            <a:ext cx="3129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kakao.com/product/map" TargetMode="External"/><Relationship Id="rId4" Type="http://schemas.openxmlformats.org/officeDocument/2006/relationships/hyperlink" Target="https://developers.kaka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s.map.kakao.com/web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%ED%8F%AC%ED%8A%B8%EB%B2%88%ED%98%B8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%ED%8F%AC%ED%8A%B8%EB%B2%88%ED%98%B8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go.k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FFEE1D00-FF0A-9E49-8D8C-9690A3806ABD}"/>
              </a:ext>
            </a:extLst>
          </p:cNvPr>
          <p:cNvSpPr/>
          <p:nvPr/>
        </p:nvSpPr>
        <p:spPr>
          <a:xfrm>
            <a:off x="1861802" y="825910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2236014" y="2714485"/>
            <a:ext cx="7599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스스로 만들어보는 </a:t>
            </a:r>
            <a:endParaRPr lang="en-US" altLang="ko-KR" sz="3800" spc="-150" dirty="0">
              <a:solidFill>
                <a:srgbClr val="4B98D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_Pro Medium" pitchFamily="2" charset="-127"/>
            </a:endParaRPr>
          </a:p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 지도 웹 어플리케이션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FB6EF-B65B-0446-B0E5-A0FA0E3DFF90}"/>
              </a:ext>
            </a:extLst>
          </p:cNvPr>
          <p:cNvSpPr txBox="1"/>
          <p:nvPr/>
        </p:nvSpPr>
        <p:spPr>
          <a:xfrm>
            <a:off x="3670847" y="6258116"/>
            <a:ext cx="472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설리번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프로젝트  </a:t>
            </a:r>
            <a:r>
              <a:rPr lang="en-US" altLang="ko-KR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Web2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팀 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 </a:t>
            </a:r>
            <a:r>
              <a:rPr lang="ko-KR" altLang="en-US" sz="1600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윤새연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김민주</a:t>
            </a:r>
            <a:endParaRPr lang="en-US" altLang="ko-KR" sz="16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11388-EE18-4F44-9985-D2609E49A43E}"/>
              </a:ext>
            </a:extLst>
          </p:cNvPr>
          <p:cNvSpPr txBox="1"/>
          <p:nvPr/>
        </p:nvSpPr>
        <p:spPr>
          <a:xfrm>
            <a:off x="2730544" y="1758652"/>
            <a:ext cx="67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2020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하반기 </a:t>
            </a:r>
            <a:r>
              <a:rPr lang="ko-KR" altLang="en-US" sz="24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설리번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프로젝트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8296026-10AF-1340-8CA4-241DCEC55258}"/>
              </a:ext>
            </a:extLst>
          </p:cNvPr>
          <p:cNvCxnSpPr>
            <a:cxnSpLocks/>
          </p:cNvCxnSpPr>
          <p:nvPr/>
        </p:nvCxnSpPr>
        <p:spPr>
          <a:xfrm>
            <a:off x="3617495" y="2289715"/>
            <a:ext cx="4361047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070757D-3ABF-2A45-BB69-E157472FC7A1}"/>
              </a:ext>
            </a:extLst>
          </p:cNvPr>
          <p:cNvCxnSpPr>
            <a:cxnSpLocks/>
          </p:cNvCxnSpPr>
          <p:nvPr/>
        </p:nvCxnSpPr>
        <p:spPr>
          <a:xfrm>
            <a:off x="3617495" y="4286958"/>
            <a:ext cx="4836694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3C28B0-4780-8F41-B58F-4FCA98529A40}"/>
              </a:ext>
            </a:extLst>
          </p:cNvPr>
          <p:cNvSpPr txBox="1"/>
          <p:nvPr/>
        </p:nvSpPr>
        <p:spPr>
          <a:xfrm>
            <a:off x="2236013" y="4513984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[5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API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와 친해지기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B5671D-5757-F248-A4EA-2645F341E874}"/>
              </a:ext>
            </a:extLst>
          </p:cNvPr>
          <p:cNvGrpSpPr/>
          <p:nvPr/>
        </p:nvGrpSpPr>
        <p:grpSpPr>
          <a:xfrm>
            <a:off x="7978542" y="2521167"/>
            <a:ext cx="717550" cy="717550"/>
            <a:chOff x="1716440" y="616233"/>
            <a:chExt cx="717550" cy="7175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E44D8D-5DE1-B44D-9EB9-60FD5C72D0CC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455DCDB-E2A9-B14A-AE9D-2AB2DD26FEE1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893C9BD-CFEA-DB43-8396-DE576F1A36B3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0E06328-DDB2-F34E-90A0-8DD69ABDD2A3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4F0809-B7BF-814E-AE1E-B2276611C104}"/>
              </a:ext>
            </a:extLst>
          </p:cNvPr>
          <p:cNvGrpSpPr/>
          <p:nvPr/>
        </p:nvGrpSpPr>
        <p:grpSpPr>
          <a:xfrm>
            <a:off x="8030577" y="2042106"/>
            <a:ext cx="624205" cy="636558"/>
            <a:chOff x="2266950" y="971550"/>
            <a:chExt cx="838200" cy="854788"/>
          </a:xfrm>
        </p:grpSpPr>
        <p:sp>
          <p:nvSpPr>
            <p:cNvPr id="38" name="자유형: 도형 24">
              <a:extLst>
                <a:ext uri="{FF2B5EF4-FFF2-40B4-BE49-F238E27FC236}">
                  <a16:creationId xmlns:a16="http://schemas.microsoft.com/office/drawing/2014/main" id="{59F6BB10-B613-3B42-8F5E-84249200296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22">
              <a:extLst>
                <a:ext uri="{FF2B5EF4-FFF2-40B4-BE49-F238E27FC236}">
                  <a16:creationId xmlns:a16="http://schemas.microsoft.com/office/drawing/2014/main" id="{C70B7A04-2C7D-CD49-B9C6-FD7D25546A6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445168" y="4683215"/>
            <a:ext cx="17732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카카오 </a:t>
            </a:r>
            <a:r>
              <a:rPr kumimoji="1" lang="en-US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 </a:t>
            </a:r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홈페이지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44579BD-4E14-F946-B9E6-F1D3787E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419" y="1722873"/>
            <a:ext cx="5022741" cy="2694318"/>
          </a:xfrm>
          <a:prstGeom prst="rect">
            <a:avLst/>
          </a:prstGeom>
        </p:spPr>
      </p:pic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3C28507C-365C-F749-A86D-D7751A3F84B9}"/>
              </a:ext>
            </a:extLst>
          </p:cNvPr>
          <p:cNvSpPr txBox="1"/>
          <p:nvPr/>
        </p:nvSpPr>
        <p:spPr>
          <a:xfrm>
            <a:off x="781199" y="1672144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카카오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기업에서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개발자들이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이용할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수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있도록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개발한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API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지도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/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로컬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인공지능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카카오 로그인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SNS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공유 기능 등 다양한 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지원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우리가 이 강의에서 사용할 </a:t>
            </a:r>
            <a:r>
              <a:rPr lang="en-US" altLang="ko-KR" sz="2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</a:t>
            </a:r>
            <a:r>
              <a:rPr lang="ko-KR" altLang="en-US" sz="2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는</a:t>
            </a:r>
            <a:endParaRPr lang="en-US" altLang="ko-KR" sz="2000" dirty="0">
              <a:solidFill>
                <a:srgbClr val="08A8D2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4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지도 </a:t>
            </a:r>
            <a:r>
              <a:rPr lang="en-US" altLang="ko-KR" sz="2400" b="1" dirty="0" err="1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</a:t>
            </a:r>
            <a:endParaRPr lang="en-US" sz="2400" b="1" dirty="0">
              <a:solidFill>
                <a:srgbClr val="08A8D2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25593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445168" y="4683215"/>
            <a:ext cx="17732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카카오 </a:t>
            </a:r>
            <a:r>
              <a:rPr kumimoji="1" lang="en-US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 </a:t>
            </a:r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홈페이지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44579BD-4E14-F946-B9E6-F1D3787E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419" y="1722873"/>
            <a:ext cx="5022741" cy="2694318"/>
          </a:xfrm>
          <a:prstGeom prst="rect">
            <a:avLst/>
          </a:prstGeom>
        </p:spPr>
      </p:pic>
      <p:sp>
        <p:nvSpPr>
          <p:cNvPr id="25" name="Google Shape;122;p4">
            <a:extLst>
              <a:ext uri="{FF2B5EF4-FFF2-40B4-BE49-F238E27FC236}">
                <a16:creationId xmlns:a16="http://schemas.microsoft.com/office/drawing/2014/main" id="{64F5E269-3B16-934F-9359-CAE9ED9EB38F}"/>
              </a:ext>
            </a:extLst>
          </p:cNvPr>
          <p:cNvSpPr txBox="1"/>
          <p:nvPr/>
        </p:nvSpPr>
        <p:spPr>
          <a:xfrm>
            <a:off x="609600" y="1856399"/>
            <a:ext cx="4918364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  <a:hlinkClick r:id="rId4"/>
              </a:rPr>
              <a:t>https://developers.kakao.com/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접속 후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회원가입 진행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회원가입 완료한 후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지도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/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로컬 탭으로 접속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바로가기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: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  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  <a:hlinkClick r:id="rId5"/>
              </a:rPr>
              <a:t>https://developers.kakao.com/product/map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6468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A18E3E1-B734-CF47-AD6E-CB8A5104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3" y="2255583"/>
            <a:ext cx="5435600" cy="1955800"/>
          </a:xfrm>
          <a:prstGeom prst="rect">
            <a:avLst/>
          </a:prstGeom>
        </p:spPr>
      </p:pic>
      <p:sp>
        <p:nvSpPr>
          <p:cNvPr id="28" name="Google Shape;122;p4">
            <a:extLst>
              <a:ext uri="{FF2B5EF4-FFF2-40B4-BE49-F238E27FC236}">
                <a16:creationId xmlns:a16="http://schemas.microsoft.com/office/drawing/2014/main" id="{72C02C40-4CF8-674A-BA78-89732120D5B2}"/>
              </a:ext>
            </a:extLst>
          </p:cNvPr>
          <p:cNvSpPr txBox="1"/>
          <p:nvPr/>
        </p:nvSpPr>
        <p:spPr>
          <a:xfrm>
            <a:off x="829007" y="1922502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접속한 후 맨 밑 페이지로 내려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ko-KR" altLang="en-US" sz="1750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사용하기의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‘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시작하기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’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로 접속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‘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새 애플리케이션 추가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’ 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접속</a:t>
            </a:r>
            <a:endParaRPr lang="en-US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6269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F63102-63BC-5F49-8B39-82AB1FEE1E34}"/>
              </a:ext>
            </a:extLst>
          </p:cNvPr>
          <p:cNvSpPr/>
          <p:nvPr/>
        </p:nvSpPr>
        <p:spPr>
          <a:xfrm>
            <a:off x="812551" y="3322428"/>
            <a:ext cx="5338896" cy="1468580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0C06E2C-E494-3D48-8748-6A7A53C6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14" y="676022"/>
            <a:ext cx="4901735" cy="3811614"/>
          </a:xfrm>
          <a:prstGeom prst="rect">
            <a:avLst/>
          </a:prstGeom>
        </p:spPr>
      </p:pic>
      <p:sp>
        <p:nvSpPr>
          <p:cNvPr id="21" name="Google Shape;122;p4">
            <a:extLst>
              <a:ext uri="{FF2B5EF4-FFF2-40B4-BE49-F238E27FC236}">
                <a16:creationId xmlns:a16="http://schemas.microsoft.com/office/drawing/2014/main" id="{FBA7B19B-51DC-6A4B-85FE-1E052E433C4D}"/>
              </a:ext>
            </a:extLst>
          </p:cNvPr>
          <p:cNvSpPr txBox="1"/>
          <p:nvPr/>
        </p:nvSpPr>
        <p:spPr>
          <a:xfrm>
            <a:off x="781199" y="1862276"/>
            <a:ext cx="4302642" cy="100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제작할 앱 아이콘 설정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앱 이름 설정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sz="1750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사업자명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설정 후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저장 클릭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E724B4-C4F1-5B42-8A98-AF0E3FCC65EC}"/>
              </a:ext>
            </a:extLst>
          </p:cNvPr>
          <p:cNvSpPr/>
          <p:nvPr/>
        </p:nvSpPr>
        <p:spPr>
          <a:xfrm>
            <a:off x="1044747" y="3509733"/>
            <a:ext cx="6096000" cy="10718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앱 아이콘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앱의 정체성을 나타낸 이미지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앱 이름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제작할 애플리케이션 이름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(ex. DIY Map)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6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사업자명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표시할 사업자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회사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이름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(ex. Sullivan Project)</a:t>
            </a:r>
            <a:endParaRPr lang="ko-Kore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88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Google Shape;122;p4">
            <a:extLst>
              <a:ext uri="{FF2B5EF4-FFF2-40B4-BE49-F238E27FC236}">
                <a16:creationId xmlns:a16="http://schemas.microsoft.com/office/drawing/2014/main" id="{FBA7B19B-51DC-6A4B-85FE-1E052E433C4D}"/>
              </a:ext>
            </a:extLst>
          </p:cNvPr>
          <p:cNvSpPr txBox="1"/>
          <p:nvPr/>
        </p:nvSpPr>
        <p:spPr>
          <a:xfrm>
            <a:off x="812551" y="1901267"/>
            <a:ext cx="4302642" cy="100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오른쪽과 같은 앱 키 화면 확인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02F84F5-CFE1-384E-8A91-83FB011D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27" y="1212273"/>
            <a:ext cx="5497123" cy="30907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B98981-948F-C045-862D-EA9C0BE4C586}"/>
              </a:ext>
            </a:extLst>
          </p:cNvPr>
          <p:cNvSpPr txBox="1"/>
          <p:nvPr/>
        </p:nvSpPr>
        <p:spPr>
          <a:xfrm>
            <a:off x="9003979" y="377113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우리가</a:t>
            </a:r>
            <a:r>
              <a:rPr kumimoji="1" lang="ko-KR" altLang="en-US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사용할 </a:t>
            </a:r>
            <a:r>
              <a:rPr kumimoji="1" lang="ko-KR" altLang="en-US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발급키</a:t>
            </a:r>
            <a:r>
              <a:rPr kumimoji="1" lang="ko-KR" altLang="en-US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위치</a:t>
            </a:r>
            <a:endParaRPr kumimoji="1" lang="ko-Kore-KR" altLang="en-US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21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71ADAF8-DD97-CA47-98D5-8B730EDB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31" y="1652912"/>
            <a:ext cx="5403416" cy="2751178"/>
          </a:xfrm>
          <a:prstGeom prst="rect">
            <a:avLst/>
          </a:prstGeom>
        </p:spPr>
      </p:pic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D63F6029-7D9C-8542-B08F-2B7B82FF8140}"/>
              </a:ext>
            </a:extLst>
          </p:cNvPr>
          <p:cNvSpPr txBox="1"/>
          <p:nvPr/>
        </p:nvSpPr>
        <p:spPr>
          <a:xfrm>
            <a:off x="781199" y="1941216"/>
            <a:ext cx="43026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4"/>
              </a:rPr>
              <a:t>https://apis.map.kakao.com/web/</a:t>
            </a:r>
            <a:endParaRPr lang="en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에 접속하면 오른쪽과 같은 화면 발견 가능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1A6A2D-DC68-6A43-A592-E72EAB1CEE0D}"/>
              </a:ext>
            </a:extLst>
          </p:cNvPr>
          <p:cNvSpPr/>
          <p:nvPr/>
        </p:nvSpPr>
        <p:spPr>
          <a:xfrm>
            <a:off x="812551" y="3322427"/>
            <a:ext cx="3122140" cy="1665209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430E1E-D055-E742-A90F-BB2398DF2472}"/>
              </a:ext>
            </a:extLst>
          </p:cNvPr>
          <p:cNvSpPr/>
          <p:nvPr/>
        </p:nvSpPr>
        <p:spPr>
          <a:xfrm>
            <a:off x="887535" y="3493311"/>
            <a:ext cx="29586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Guide 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사용 가이드</a:t>
            </a:r>
          </a:p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Sample 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예제 소개</a:t>
            </a:r>
          </a:p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Docs : API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사용법 소개</a:t>
            </a:r>
          </a:p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Wizard 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코드 자동 생성 마법사</a:t>
            </a:r>
          </a:p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News 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공지사항</a:t>
            </a:r>
          </a:p>
        </p:txBody>
      </p:sp>
      <p:sp>
        <p:nvSpPr>
          <p:cNvPr id="30" name="Google Shape;122;p4">
            <a:extLst>
              <a:ext uri="{FF2B5EF4-FFF2-40B4-BE49-F238E27FC236}">
                <a16:creationId xmlns:a16="http://schemas.microsoft.com/office/drawing/2014/main" id="{31F40113-2D31-CA40-890E-870EE696C122}"/>
              </a:ext>
            </a:extLst>
          </p:cNvPr>
          <p:cNvSpPr txBox="1"/>
          <p:nvPr/>
        </p:nvSpPr>
        <p:spPr>
          <a:xfrm>
            <a:off x="4021002" y="3971880"/>
            <a:ext cx="2528663" cy="65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와 같은 메뉴 확인 가능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84300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Google Shape;122;p4">
            <a:extLst>
              <a:ext uri="{FF2B5EF4-FFF2-40B4-BE49-F238E27FC236}">
                <a16:creationId xmlns:a16="http://schemas.microsoft.com/office/drawing/2014/main" id="{FBA7B19B-51DC-6A4B-85FE-1E052E433C4D}"/>
              </a:ext>
            </a:extLst>
          </p:cNvPr>
          <p:cNvSpPr txBox="1"/>
          <p:nvPr/>
        </p:nvSpPr>
        <p:spPr>
          <a:xfrm>
            <a:off x="4247223" y="1357716"/>
            <a:ext cx="4302642" cy="100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VS code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에 아래와 같이 입력하기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9453B-E5DF-B24F-B1ED-BAA8E92DA07E}"/>
              </a:ext>
            </a:extLst>
          </p:cNvPr>
          <p:cNvSpPr txBox="1"/>
          <p:nvPr/>
        </p:nvSpPr>
        <p:spPr>
          <a:xfrm>
            <a:off x="1743659" y="1858506"/>
            <a:ext cx="8875763" cy="4616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!DOCTYPE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html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html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head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title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r>
              <a:rPr lang="en" altLang="ko-Kore-KR" sz="1400" dirty="0">
                <a:solidFill>
                  <a:srgbClr val="0A9989"/>
                </a:solidFill>
              </a:rPr>
              <a:t>&lt;%</a:t>
            </a:r>
            <a:r>
              <a:rPr lang="en" altLang="ko-Kore-KR" sz="1400" dirty="0"/>
              <a:t>= </a:t>
            </a:r>
            <a:r>
              <a:rPr lang="en" altLang="ko-Kore-KR" sz="1400" dirty="0">
                <a:solidFill>
                  <a:srgbClr val="0A9989"/>
                </a:solidFill>
              </a:rPr>
              <a:t>title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%</a:t>
            </a:r>
            <a:r>
              <a:rPr lang="en" altLang="ko-Kore-KR" sz="1400" dirty="0">
                <a:solidFill>
                  <a:srgbClr val="010101"/>
                </a:solidFill>
              </a:rPr>
              <a:t>&gt;&lt;/</a:t>
            </a:r>
            <a:r>
              <a:rPr lang="en" altLang="ko-Kore-KR" sz="1400" dirty="0">
                <a:solidFill>
                  <a:srgbClr val="066DE2"/>
                </a:solidFill>
              </a:rPr>
              <a:t>title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link</a:t>
            </a:r>
            <a:r>
              <a:rPr lang="en" altLang="ko-Kore-KR" sz="1400" dirty="0"/>
              <a:t> </a:t>
            </a:r>
            <a:r>
              <a:rPr lang="en" altLang="ko-Kore-KR" sz="1400" dirty="0" err="1">
                <a:solidFill>
                  <a:srgbClr val="0A9989"/>
                </a:solidFill>
              </a:rPr>
              <a:t>rel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'stylesheet'</a:t>
            </a:r>
            <a:r>
              <a:rPr lang="en" altLang="ko-Kore-KR" sz="1400" dirty="0"/>
              <a:t> </a:t>
            </a:r>
            <a:r>
              <a:rPr lang="en" altLang="ko-Kore-KR" sz="1400" dirty="0" err="1">
                <a:solidFill>
                  <a:srgbClr val="0A9989"/>
                </a:solidFill>
              </a:rPr>
              <a:t>href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'/stylesheets/</a:t>
            </a:r>
            <a:r>
              <a:rPr lang="en" altLang="ko-Kore-KR" sz="1400" dirty="0" err="1">
                <a:solidFill>
                  <a:srgbClr val="DF5000"/>
                </a:solidFill>
              </a:rPr>
              <a:t>style.css</a:t>
            </a:r>
            <a:r>
              <a:rPr lang="en" altLang="ko-Kore-KR" sz="1400" dirty="0">
                <a:solidFill>
                  <a:srgbClr val="DF5000"/>
                </a:solidFill>
              </a:rPr>
              <a:t>'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/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&lt;/</a:t>
            </a:r>
            <a:r>
              <a:rPr lang="en" altLang="ko-Kore-KR" sz="1400" dirty="0">
                <a:solidFill>
                  <a:srgbClr val="066DE2"/>
                </a:solidFill>
              </a:rPr>
              <a:t>head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body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999999"/>
                </a:solidFill>
              </a:rPr>
              <a:t>    </a:t>
            </a:r>
            <a:r>
              <a:rPr lang="en" altLang="ko-Kore-KR" sz="1400" dirty="0">
                <a:solidFill>
                  <a:srgbClr val="999999"/>
                </a:solidFill>
              </a:rPr>
              <a:t>&lt;!-- </a:t>
            </a:r>
            <a:r>
              <a:rPr lang="ko-KR" altLang="en-US" sz="1400" dirty="0">
                <a:solidFill>
                  <a:srgbClr val="999999"/>
                </a:solidFill>
              </a:rPr>
              <a:t>지도를 표시할 </a:t>
            </a:r>
            <a:r>
              <a:rPr lang="en" altLang="ko-Kore-KR" sz="1400" dirty="0">
                <a:solidFill>
                  <a:srgbClr val="999999"/>
                </a:solidFill>
              </a:rPr>
              <a:t>div </a:t>
            </a:r>
            <a:r>
              <a:rPr lang="ko-KR" altLang="en-US" sz="1400" dirty="0">
                <a:solidFill>
                  <a:srgbClr val="999999"/>
                </a:solidFill>
              </a:rPr>
              <a:t>입니다 </a:t>
            </a:r>
            <a:r>
              <a:rPr lang="en-US" altLang="ko-KR" sz="1400" dirty="0">
                <a:solidFill>
                  <a:srgbClr val="999999"/>
                </a:solidFill>
              </a:rPr>
              <a:t>--&gt;</a:t>
            </a:r>
            <a:endParaRPr lang="ko-KR" altLang="en-US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-US" altLang="ko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div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id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"map"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style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"width:100%;height:380px;"</a:t>
            </a:r>
            <a:r>
              <a:rPr lang="en" altLang="ko-Kore-KR" sz="1400" dirty="0">
                <a:solidFill>
                  <a:srgbClr val="010101"/>
                </a:solidFill>
              </a:rPr>
              <a:t>&gt;&lt;/</a:t>
            </a:r>
            <a:r>
              <a:rPr lang="en" altLang="ko-Kore-KR" sz="1400" dirty="0">
                <a:solidFill>
                  <a:srgbClr val="066DE2"/>
                </a:solidFill>
              </a:rPr>
              <a:t>div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script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type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"text/</a:t>
            </a:r>
            <a:r>
              <a:rPr lang="en" altLang="ko-Kore-KR" sz="1400" dirty="0" err="1">
                <a:solidFill>
                  <a:srgbClr val="DF5000"/>
                </a:solidFill>
              </a:rPr>
              <a:t>javascript</a:t>
            </a:r>
            <a:r>
              <a:rPr lang="en" altLang="ko-Kore-KR" sz="1400" dirty="0">
                <a:solidFill>
                  <a:srgbClr val="DF5000"/>
                </a:solidFill>
              </a:rPr>
              <a:t>"</a:t>
            </a:r>
            <a:r>
              <a:rPr lang="en" altLang="ko-Kore-KR" sz="1400" dirty="0"/>
              <a:t> </a:t>
            </a:r>
            <a:r>
              <a:rPr lang="en" altLang="ko-Kore-KR" sz="1400" dirty="0" err="1">
                <a:solidFill>
                  <a:srgbClr val="0A9989"/>
                </a:solidFill>
              </a:rPr>
              <a:t>src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"//</a:t>
            </a:r>
            <a:r>
              <a:rPr lang="en" altLang="ko-Kore-KR" sz="1400" dirty="0" err="1">
                <a:solidFill>
                  <a:srgbClr val="DF5000"/>
                </a:solidFill>
              </a:rPr>
              <a:t>dapi.kakao.com</a:t>
            </a:r>
            <a:r>
              <a:rPr lang="en" altLang="ko-Kore-KR" sz="1400" dirty="0">
                <a:solidFill>
                  <a:srgbClr val="DF5000"/>
                </a:solidFill>
              </a:rPr>
              <a:t>/v2/maps/</a:t>
            </a:r>
            <a:r>
              <a:rPr lang="en" altLang="ko-Kore-KR" sz="1400" dirty="0" err="1">
                <a:solidFill>
                  <a:srgbClr val="DF5000"/>
                </a:solidFill>
              </a:rPr>
              <a:t>sdk.js?appkey</a:t>
            </a:r>
            <a:r>
              <a:rPr lang="en" altLang="ko-Kore-KR" sz="1400" dirty="0">
                <a:solidFill>
                  <a:srgbClr val="DF5000"/>
                </a:solidFill>
              </a:rPr>
              <a:t>=</a:t>
            </a:r>
            <a:r>
              <a:rPr lang="ko-KR" altLang="en-US" sz="1400" dirty="0">
                <a:solidFill>
                  <a:srgbClr val="DF5000"/>
                </a:solidFill>
                <a:highlight>
                  <a:srgbClr val="FFFF00"/>
                </a:highlight>
              </a:rPr>
              <a:t>발급받은</a:t>
            </a:r>
            <a:r>
              <a:rPr lang="en" altLang="ko-Kore-KR" sz="1400" dirty="0" err="1">
                <a:solidFill>
                  <a:srgbClr val="DF5000"/>
                </a:solidFill>
                <a:highlight>
                  <a:srgbClr val="FFFF00"/>
                </a:highlight>
              </a:rPr>
              <a:t>api</a:t>
            </a:r>
            <a:r>
              <a:rPr lang="ko-KR" altLang="en-US" sz="1400" dirty="0">
                <a:solidFill>
                  <a:srgbClr val="DF5000"/>
                </a:solidFill>
                <a:highlight>
                  <a:srgbClr val="FFFF00"/>
                </a:highlight>
              </a:rPr>
              <a:t>키</a:t>
            </a:r>
            <a:r>
              <a:rPr lang="en-US" altLang="ko-KR" sz="1400" dirty="0">
                <a:solidFill>
                  <a:srgbClr val="DF5000"/>
                </a:solidFill>
              </a:rPr>
              <a:t>"</a:t>
            </a:r>
            <a:r>
              <a:rPr lang="en-US" altLang="ko-KR" sz="1400" dirty="0">
                <a:solidFill>
                  <a:srgbClr val="010101"/>
                </a:solidFill>
              </a:rPr>
              <a:t>&gt;&lt;/</a:t>
            </a:r>
            <a:r>
              <a:rPr lang="en" altLang="ko-Kore-KR" sz="1400" dirty="0">
                <a:solidFill>
                  <a:srgbClr val="066DE2"/>
                </a:solidFill>
              </a:rPr>
              <a:t>script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script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A71D5D"/>
                </a:solidFill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</a:rPr>
              <a:t>const</a:t>
            </a:r>
            <a:r>
              <a:rPr lang="en" altLang="ko-Kore-KR" sz="1400" dirty="0"/>
              <a:t> </a:t>
            </a:r>
            <a:r>
              <a:rPr lang="en" altLang="ko-Kore-KR" sz="1400" dirty="0" err="1"/>
              <a:t>mapContainer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A71D5D"/>
                </a:solidFill>
              </a:rPr>
              <a:t>=</a:t>
            </a:r>
            <a:r>
              <a:rPr lang="en" altLang="ko-Kore-KR" sz="1400" dirty="0"/>
              <a:t> </a:t>
            </a:r>
            <a:r>
              <a:rPr lang="en" altLang="ko-Kore-KR" sz="1400" dirty="0" err="1">
                <a:solidFill>
                  <a:srgbClr val="066DE2"/>
                </a:solidFill>
              </a:rPr>
              <a:t>document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066DE2"/>
                </a:solidFill>
              </a:rPr>
              <a:t>getElementById</a:t>
            </a:r>
            <a:r>
              <a:rPr lang="en" altLang="ko-Kore-KR" sz="1400" dirty="0"/>
              <a:t>(</a:t>
            </a:r>
            <a:r>
              <a:rPr lang="en" altLang="ko-Kore-KR" sz="1400" dirty="0">
                <a:solidFill>
                  <a:srgbClr val="63A35C"/>
                </a:solidFill>
              </a:rPr>
              <a:t>'map'</a:t>
            </a:r>
            <a:r>
              <a:rPr lang="en" altLang="ko-Kore-KR" sz="1400" dirty="0"/>
              <a:t>), </a:t>
            </a:r>
            <a:r>
              <a:rPr lang="en" altLang="ko-Kore-KR" sz="1400" dirty="0">
                <a:solidFill>
                  <a:srgbClr val="999999"/>
                </a:solidFill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</a:rPr>
              <a:t>지도를 표시할 </a:t>
            </a:r>
            <a:r>
              <a:rPr lang="en" altLang="ko-Kore-KR" sz="1400" dirty="0">
                <a:solidFill>
                  <a:srgbClr val="999999"/>
                </a:solidFill>
              </a:rPr>
              <a:t>div </a:t>
            </a:r>
            <a:endParaRPr lang="en" altLang="ko-Kore-KR" sz="1400" dirty="0"/>
          </a:p>
          <a:p>
            <a:pPr latinLnBrk="0"/>
            <a:r>
              <a:rPr lang="ko-KR" altLang="en-US" sz="1400" dirty="0"/>
              <a:t>        </a:t>
            </a:r>
            <a:r>
              <a:rPr lang="en" altLang="ko-Kore-KR" sz="1400" dirty="0" err="1"/>
              <a:t>mapOption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A71D5D"/>
                </a:solidFill>
              </a:rPr>
              <a:t>=</a:t>
            </a:r>
            <a:r>
              <a:rPr lang="en" altLang="ko-Kore-KR" sz="1400" dirty="0"/>
              <a:t> { </a:t>
            </a:r>
          </a:p>
          <a:p>
            <a:pPr latinLnBrk="0"/>
            <a:r>
              <a:rPr lang="ko-KR" altLang="en-US" sz="1400" dirty="0"/>
              <a:t>            </a:t>
            </a:r>
            <a:r>
              <a:rPr lang="en" altLang="ko-Kore-KR" sz="1400" dirty="0"/>
              <a:t>center: </a:t>
            </a:r>
            <a:r>
              <a:rPr lang="en" altLang="ko-Kore-KR" sz="1400" dirty="0">
                <a:solidFill>
                  <a:srgbClr val="A71D5D"/>
                </a:solidFill>
              </a:rPr>
              <a:t>new</a:t>
            </a:r>
            <a:r>
              <a:rPr lang="en" altLang="ko-Kore-KR" sz="1400" dirty="0"/>
              <a:t> </a:t>
            </a:r>
            <a:r>
              <a:rPr lang="en" altLang="ko-Kore-KR" sz="1400" dirty="0" err="1"/>
              <a:t>kakao.maps.LatLng</a:t>
            </a:r>
            <a:r>
              <a:rPr lang="en" altLang="ko-Kore-KR" sz="1400" dirty="0"/>
              <a:t>(</a:t>
            </a:r>
            <a:r>
              <a:rPr lang="en" altLang="ko-Kore-KR" sz="1400" dirty="0">
                <a:solidFill>
                  <a:srgbClr val="0099CC"/>
                </a:solidFill>
              </a:rPr>
              <a:t>33.450701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0099CC"/>
                </a:solidFill>
              </a:rPr>
              <a:t>126.570667</a:t>
            </a:r>
            <a:r>
              <a:rPr lang="en" altLang="ko-Kore-KR" sz="1400" dirty="0"/>
              <a:t>), </a:t>
            </a:r>
            <a:r>
              <a:rPr lang="en" altLang="ko-Kore-KR" sz="1400" dirty="0">
                <a:solidFill>
                  <a:srgbClr val="999999"/>
                </a:solidFill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</a:rPr>
              <a:t>지도의 </a:t>
            </a:r>
            <a:r>
              <a:rPr lang="ko-KR" altLang="en-US" sz="1400" dirty="0" err="1">
                <a:solidFill>
                  <a:srgbClr val="999999"/>
                </a:solidFill>
              </a:rPr>
              <a:t>중심좌표</a:t>
            </a:r>
            <a:endParaRPr lang="ko-KR" altLang="en-US" sz="1400" dirty="0"/>
          </a:p>
          <a:p>
            <a:pPr latinLnBrk="0"/>
            <a:r>
              <a:rPr lang="ko-KR" altLang="en-US" sz="1400" dirty="0"/>
              <a:t>            </a:t>
            </a:r>
            <a:r>
              <a:rPr lang="en" altLang="ko-Kore-KR" sz="1400" dirty="0"/>
              <a:t>level: </a:t>
            </a:r>
            <a:r>
              <a:rPr lang="en" altLang="ko-Kore-KR" sz="1400" dirty="0">
                <a:solidFill>
                  <a:srgbClr val="0099CC"/>
                </a:solidFill>
              </a:rPr>
              <a:t>3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999999"/>
                </a:solidFill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</a:rPr>
              <a:t>지도의 확대 레벨</a:t>
            </a:r>
            <a:r>
              <a:rPr lang="en-US" altLang="ko-KR" sz="1400" dirty="0">
                <a:solidFill>
                  <a:srgbClr val="999999"/>
                </a:solidFill>
              </a:rPr>
              <a:t>. </a:t>
            </a:r>
            <a:r>
              <a:rPr lang="ko-KR" altLang="en-US" sz="1400" dirty="0">
                <a:solidFill>
                  <a:srgbClr val="999999"/>
                </a:solidFill>
              </a:rPr>
              <a:t> </a:t>
            </a:r>
            <a:endParaRPr lang="ko-KR" altLang="en-US" sz="1400" dirty="0"/>
          </a:p>
          <a:p>
            <a:pPr latinLnBrk="0"/>
            <a:r>
              <a:rPr lang="ko-KR" altLang="en-US" sz="1400" dirty="0"/>
              <a:t>        </a:t>
            </a:r>
            <a:r>
              <a:rPr lang="en-US" altLang="ko-KR" sz="1400" dirty="0"/>
              <a:t>};</a:t>
            </a:r>
          </a:p>
          <a:p>
            <a:pPr latinLnBrk="0"/>
            <a:r>
              <a:rPr lang="ko-KR" altLang="en-US" sz="1400" dirty="0">
                <a:solidFill>
                  <a:srgbClr val="999999"/>
                </a:solidFill>
              </a:rPr>
              <a:t>     </a:t>
            </a:r>
            <a:r>
              <a:rPr lang="en-US" altLang="ko-KR" sz="1400" dirty="0">
                <a:solidFill>
                  <a:srgbClr val="999999"/>
                </a:solidFill>
              </a:rPr>
              <a:t>//. </a:t>
            </a:r>
            <a:r>
              <a:rPr lang="ko-KR" altLang="en-US" sz="1400" dirty="0">
                <a:solidFill>
                  <a:srgbClr val="999999"/>
                </a:solidFill>
              </a:rPr>
              <a:t>지도를 표시할 </a:t>
            </a:r>
            <a:r>
              <a:rPr lang="en" altLang="ko-Kore-KR" sz="1400" dirty="0">
                <a:solidFill>
                  <a:srgbClr val="999999"/>
                </a:solidFill>
              </a:rPr>
              <a:t>div</a:t>
            </a:r>
            <a:r>
              <a:rPr lang="ko-KR" altLang="en-US" sz="1400" dirty="0">
                <a:solidFill>
                  <a:srgbClr val="999999"/>
                </a:solidFill>
              </a:rPr>
              <a:t>와 지도 옵션으로 지도를 생성합니다</a:t>
            </a:r>
            <a:endParaRPr lang="ko-KR" altLang="en-US" sz="1400" dirty="0"/>
          </a:p>
          <a:p>
            <a:pPr latinLnBrk="0"/>
            <a:r>
              <a:rPr lang="ko-KR" altLang="en-US" sz="1400" dirty="0">
                <a:solidFill>
                  <a:srgbClr val="A71D5D"/>
                </a:solidFill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</a:rPr>
              <a:t>const</a:t>
            </a:r>
            <a:r>
              <a:rPr lang="en" altLang="ko-Kore-KR" sz="1400" dirty="0"/>
              <a:t> map </a:t>
            </a:r>
            <a:r>
              <a:rPr lang="en" altLang="ko-Kore-KR" sz="1400" dirty="0">
                <a:solidFill>
                  <a:srgbClr val="A71D5D"/>
                </a:solidFill>
              </a:rPr>
              <a:t>=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A71D5D"/>
                </a:solidFill>
              </a:rPr>
              <a:t>new</a:t>
            </a:r>
            <a:r>
              <a:rPr lang="en" altLang="ko-Kore-KR" sz="1400" dirty="0"/>
              <a:t> </a:t>
            </a:r>
            <a:r>
              <a:rPr lang="en" altLang="ko-Kore-KR" sz="1400" dirty="0" err="1"/>
              <a:t>kakao.maps.Map</a:t>
            </a:r>
            <a:r>
              <a:rPr lang="en" altLang="ko-Kore-KR" sz="1400" dirty="0"/>
              <a:t>(</a:t>
            </a:r>
            <a:r>
              <a:rPr lang="en" altLang="ko-Kore-KR" sz="1400" dirty="0" err="1"/>
              <a:t>mapContainer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mapOption</a:t>
            </a:r>
            <a:r>
              <a:rPr lang="en" altLang="ko-Kore-KR" sz="1400" dirty="0"/>
              <a:t>); </a:t>
            </a:r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&lt;/</a:t>
            </a:r>
            <a:r>
              <a:rPr lang="en" altLang="ko-Kore-KR" sz="1400" dirty="0">
                <a:solidFill>
                  <a:srgbClr val="066DE2"/>
                </a:solidFill>
              </a:rPr>
              <a:t>script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&lt;/</a:t>
            </a:r>
            <a:r>
              <a:rPr lang="en" altLang="ko-Kore-KR" sz="1400" dirty="0">
                <a:solidFill>
                  <a:srgbClr val="066DE2"/>
                </a:solidFill>
              </a:rPr>
              <a:t>body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&lt;/</a:t>
            </a:r>
            <a:r>
              <a:rPr lang="en" altLang="ko-Kore-KR" sz="1400" dirty="0">
                <a:solidFill>
                  <a:srgbClr val="066DE2"/>
                </a:solidFill>
              </a:rPr>
              <a:t>html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201174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Google Shape;122;p4">
            <a:extLst>
              <a:ext uri="{FF2B5EF4-FFF2-40B4-BE49-F238E27FC236}">
                <a16:creationId xmlns:a16="http://schemas.microsoft.com/office/drawing/2014/main" id="{4C92B041-4347-6949-A036-0175E6FFF375}"/>
              </a:ext>
            </a:extLst>
          </p:cNvPr>
          <p:cNvSpPr txBox="1"/>
          <p:nvPr/>
        </p:nvSpPr>
        <p:spPr>
          <a:xfrm>
            <a:off x="710378" y="1697817"/>
            <a:ext cx="5132832" cy="157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 코드로 수정한 후 터미널에</a:t>
            </a:r>
          </a:p>
          <a:p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start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실행하고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http://localhost: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포트번호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접속하면 정상적인 지도가 출력된다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b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포트 번호는 </a:t>
            </a:r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bin/www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파일에서 확인 가능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FBAD85-2D19-A048-BEF8-26120432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8" y="3771138"/>
            <a:ext cx="5359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1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Google Shape;122;p4">
            <a:extLst>
              <a:ext uri="{FF2B5EF4-FFF2-40B4-BE49-F238E27FC236}">
                <a16:creationId xmlns:a16="http://schemas.microsoft.com/office/drawing/2014/main" id="{4C92B041-4347-6949-A036-0175E6FFF375}"/>
              </a:ext>
            </a:extLst>
          </p:cNvPr>
          <p:cNvSpPr txBox="1"/>
          <p:nvPr/>
        </p:nvSpPr>
        <p:spPr>
          <a:xfrm>
            <a:off x="710378" y="1404596"/>
            <a:ext cx="5132832" cy="157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 코드로 수정한 후 터미널에</a:t>
            </a:r>
          </a:p>
          <a:p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start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실행하고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http://localhost: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포트번호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접속하면 정상적인 지도가 출력된다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b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포트 번호는 </a:t>
            </a:r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bin/www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파일에서 확인 가능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FBAD85-2D19-A048-BEF8-26120432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8" y="3771138"/>
            <a:ext cx="5359400" cy="838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2A66BB1-C541-0F40-AD25-FFC5ABF96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23" y="3062738"/>
            <a:ext cx="11427510" cy="36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9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5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차시 과제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8CC6E3-A66D-D24E-B45E-4B187EF28F7E}"/>
              </a:ext>
            </a:extLst>
          </p:cNvPr>
          <p:cNvSpPr/>
          <p:nvPr/>
        </p:nvSpPr>
        <p:spPr>
          <a:xfrm>
            <a:off x="3886569" y="1859203"/>
            <a:ext cx="2175689" cy="479759"/>
          </a:xfrm>
          <a:prstGeom prst="rect">
            <a:avLst/>
          </a:prstGeom>
          <a:noFill/>
          <a:ln w="38100">
            <a:solidFill>
              <a:srgbClr val="4B9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3E3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E8643-3821-8643-9A15-5A49BCAEBFD4}"/>
              </a:ext>
            </a:extLst>
          </p:cNvPr>
          <p:cNvSpPr txBox="1"/>
          <p:nvPr/>
        </p:nvSpPr>
        <p:spPr>
          <a:xfrm>
            <a:off x="6070891" y="1885522"/>
            <a:ext cx="304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위한 지도</a:t>
            </a:r>
            <a:endParaRPr kumimoji="1" lang="ko-Kore-KR" altLang="en-US" sz="28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EF690B-D3A2-714F-BCE5-9DCFCCFFB6E4}"/>
              </a:ext>
            </a:extLst>
          </p:cNvPr>
          <p:cNvSpPr/>
          <p:nvPr/>
        </p:nvSpPr>
        <p:spPr>
          <a:xfrm>
            <a:off x="3341010" y="2578739"/>
            <a:ext cx="5338896" cy="3213400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8FB120-E0E8-4C46-A7C1-79BE0F5CC46F}"/>
              </a:ext>
            </a:extLst>
          </p:cNvPr>
          <p:cNvSpPr/>
          <p:nvPr/>
        </p:nvSpPr>
        <p:spPr>
          <a:xfrm>
            <a:off x="3512448" y="3081615"/>
            <a:ext cx="499601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차시 때 채웠던 내용을 돌아보며 본인이 배운 내용들을 고려하였을 때 </a:t>
            </a:r>
            <a:r>
              <a:rPr kumimoji="1" lang="ko-KR" altLang="en-US" sz="20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최종적으로</a:t>
            </a:r>
            <a:r>
              <a:rPr kumimoji="1" lang="ko-KR" altLang="en-US" sz="20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만들고 싶은 지도에 대한 자세한 계획 작성하기 </a:t>
            </a:r>
            <a:endParaRPr kumimoji="1" lang="en-US" altLang="ko-KR" sz="20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62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3676747" y="-1407085"/>
            <a:ext cx="4282678" cy="42826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학습목표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496532-32DE-644E-8C08-AD787E15C32D}"/>
              </a:ext>
            </a:extLst>
          </p:cNvPr>
          <p:cNvSpPr/>
          <p:nvPr/>
        </p:nvSpPr>
        <p:spPr>
          <a:xfrm>
            <a:off x="1861801" y="2829797"/>
            <a:ext cx="8468397" cy="1775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API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뜻과 활용 사례를 알고 </a:t>
            </a:r>
            <a:endParaRPr lang="en-US" altLang="ko-KR" sz="2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카카오 지도 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API</a:t>
            </a:r>
            <a:r>
              <a:rPr lang="ko-KR" altLang="en-US" sz="25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활용할 준비를 해낼 수 있다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endParaRPr lang="ko-Kore-KR" altLang="ko-Kore-KR" sz="2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960546-9417-F540-84EE-51EEB9DB4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96" y="4279517"/>
            <a:ext cx="1511005" cy="15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1527865" y="758616"/>
            <a:ext cx="9136269" cy="9136269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3839257" y="3075057"/>
            <a:ext cx="531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다음 시간에 만나요</a:t>
            </a:r>
            <a:r>
              <a:rPr lang="en-US" altLang="ko-KR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!</a:t>
            </a:r>
            <a:endParaRPr lang="ko-KR" altLang="en-US" sz="4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3438718" y="2524026"/>
            <a:ext cx="4690298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3438718" y="4257647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0E71DA-0560-F742-896E-4147F94DDF5F}"/>
              </a:ext>
            </a:extLst>
          </p:cNvPr>
          <p:cNvGrpSpPr/>
          <p:nvPr/>
        </p:nvGrpSpPr>
        <p:grpSpPr>
          <a:xfrm>
            <a:off x="8193246" y="2272838"/>
            <a:ext cx="802219" cy="802219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F92F16-6339-2749-907B-DE508500787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173E46-B763-9842-BCCD-F668B751D37D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08A5C0-4A10-404E-83BE-C4720DF94AFB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8E0F24-4419-B54D-882D-AE4D2D89F2DB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C93AD-9801-0048-9C84-BD5C2553E20E}"/>
              </a:ext>
            </a:extLst>
          </p:cNvPr>
          <p:cNvGrpSpPr/>
          <p:nvPr/>
        </p:nvGrpSpPr>
        <p:grpSpPr>
          <a:xfrm>
            <a:off x="8305194" y="1867602"/>
            <a:ext cx="591712" cy="603422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CE470287-2EAD-B74D-909B-25CB740BBFB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B430973D-372A-2C43-86A3-2DACE855414B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8DFAE3-E7FF-504E-A691-157C8A4CA620}"/>
              </a:ext>
            </a:extLst>
          </p:cNvPr>
          <p:cNvSpPr txBox="1"/>
          <p:nvPr/>
        </p:nvSpPr>
        <p:spPr>
          <a:xfrm>
            <a:off x="1984040" y="4459022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ko-Kore-KR" altLang="en-US" sz="250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▶︎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[6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지도 만들기</a:t>
            </a:r>
          </a:p>
        </p:txBody>
      </p:sp>
    </p:spTree>
    <p:extLst>
      <p:ext uri="{BB962C8B-B14F-4D97-AF65-F5344CB8AC3E}">
        <p14:creationId xmlns:p14="http://schemas.microsoft.com/office/powerpoint/2010/main" val="42774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250000" y="2263296"/>
            <a:ext cx="3691997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오늘의 첫 번째</a:t>
            </a:r>
            <a:r>
              <a:rPr lang="en-US" altLang="ko-KR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API, </a:t>
            </a: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넌 누구니</a:t>
            </a:r>
            <a:r>
              <a:rPr lang="en-US" altLang="ko-KR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?</a:t>
            </a: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ore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👋</a:t>
            </a:r>
            <a:endParaRPr lang="ko-KR" altLang="en-US" sz="35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21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의 뜻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Google Shape;108;p3">
            <a:extLst>
              <a:ext uri="{FF2B5EF4-FFF2-40B4-BE49-F238E27FC236}">
                <a16:creationId xmlns:a16="http://schemas.microsoft.com/office/drawing/2014/main" id="{B512AEBC-C291-3241-B879-83AF49BD0964}"/>
              </a:ext>
            </a:extLst>
          </p:cNvPr>
          <p:cNvSpPr txBox="1"/>
          <p:nvPr/>
        </p:nvSpPr>
        <p:spPr>
          <a:xfrm>
            <a:off x="795513" y="1939623"/>
            <a:ext cx="7805550" cy="313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" sz="28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 </a:t>
            </a:r>
            <a:r>
              <a:rPr lang="en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(Application Programming Interface,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응용 프로그램 프로그래밍 인터페이스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)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는 응용 프로그램에서 사용할 수 있도록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운영 체제나 프로그래밍 언어가 제공하는 기능을 제어할 수 있게 만든 인터페이스를 뜻한다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인터페이스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(interface)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는 컴퓨터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시스템끼리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정보를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교한하는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공유 경계를 의미한다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터치 스크린과 같은 일부 컴퓨터 하드웨어 장치들은 인터페이스를 통해 데이터를 송수신 할 수 있으며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마우스나 마이크론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폰가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같은 장치들은 오직 시스템에 데이터를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전송만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하는 인터페이스를 제공한다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7853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공공데이터포털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0691F02-16BF-1748-87F7-FAE7967A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10" y="1476664"/>
            <a:ext cx="5186180" cy="34898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959615" y="5104675"/>
            <a:ext cx="10823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이슈 데이터</a:t>
            </a:r>
          </a:p>
        </p:txBody>
      </p:sp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DEF693CB-C099-B841-AE16-E0D0201CE0E1}"/>
              </a:ext>
            </a:extLst>
          </p:cNvPr>
          <p:cNvSpPr txBox="1"/>
          <p:nvPr/>
        </p:nvSpPr>
        <p:spPr>
          <a:xfrm>
            <a:off x="831682" y="1699581"/>
            <a:ext cx="4883319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필요한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서비스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개발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가능하게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함</a:t>
            </a: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최근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많이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쓰인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이슈데이터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확인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가능</a:t>
            </a: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55524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공공데이터포털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367024" y="5019923"/>
            <a:ext cx="23166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공공데이터포털 사이트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07BE74-9D68-1746-A8C2-8D92843C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86" y="1351156"/>
            <a:ext cx="4989596" cy="3357558"/>
          </a:xfrm>
          <a:prstGeom prst="rect">
            <a:avLst/>
          </a:prstGeom>
        </p:spPr>
      </p:pic>
      <p:sp>
        <p:nvSpPr>
          <p:cNvPr id="27" name="Google Shape;122;p4">
            <a:extLst>
              <a:ext uri="{FF2B5EF4-FFF2-40B4-BE49-F238E27FC236}">
                <a16:creationId xmlns:a16="http://schemas.microsoft.com/office/drawing/2014/main" id="{56586A26-8674-474B-A4FC-BCDE55276B5D}"/>
              </a:ext>
            </a:extLst>
          </p:cNvPr>
          <p:cNvSpPr txBox="1"/>
          <p:nvPr/>
        </p:nvSpPr>
        <p:spPr>
          <a:xfrm>
            <a:off x="781199" y="1699581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  <a:hlinkClick r:id="rId4"/>
              </a:rPr>
              <a:t>https://data.go.kr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공공데이터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포털에서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데이터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접근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가능</a:t>
            </a: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5871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활용사례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(1)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510090" y="4911484"/>
            <a:ext cx="16433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안심이 서비스 화면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B1DC7B7-D074-BB4C-8480-5134391B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36" y="1383204"/>
            <a:ext cx="5329308" cy="3148313"/>
          </a:xfrm>
          <a:prstGeom prst="rect">
            <a:avLst/>
          </a:prstGeom>
        </p:spPr>
      </p:pic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7AB1E678-019A-5942-B4F5-51A26EB6D061}"/>
              </a:ext>
            </a:extLst>
          </p:cNvPr>
          <p:cNvSpPr txBox="1"/>
          <p:nvPr/>
        </p:nvSpPr>
        <p:spPr>
          <a:xfrm>
            <a:off x="781199" y="1686793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 </a:t>
            </a: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항생제처방률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또는 </a:t>
            </a: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주사제처방률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등급표를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사용하여 병원 등급을 지도에 표시해주는 서비스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요즘 </a:t>
            </a: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이슈화됨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5538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활용사례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(2)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397879" y="4865624"/>
            <a:ext cx="18678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코로나 맵 서비스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81ACD04-A63E-774A-9AC0-AB4F1D2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226" y="1479066"/>
            <a:ext cx="5221127" cy="3084405"/>
          </a:xfrm>
          <a:prstGeom prst="rect">
            <a:avLst/>
          </a:prstGeom>
        </p:spPr>
      </p:pic>
      <p:sp>
        <p:nvSpPr>
          <p:cNvPr id="27" name="Google Shape;122;p4">
            <a:extLst>
              <a:ext uri="{FF2B5EF4-FFF2-40B4-BE49-F238E27FC236}">
                <a16:creationId xmlns:a16="http://schemas.microsoft.com/office/drawing/2014/main" id="{3DAF1604-C838-F449-ABE7-809E62538942}"/>
              </a:ext>
            </a:extLst>
          </p:cNvPr>
          <p:cNvSpPr txBox="1"/>
          <p:nvPr/>
        </p:nvSpPr>
        <p:spPr>
          <a:xfrm>
            <a:off x="781199" y="1699581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코로나 관련 정보 확인할 수 있는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지도 서비스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코로나 맵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2875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250000" y="2263296"/>
            <a:ext cx="3691997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오늘의 두 번째</a:t>
            </a:r>
            <a:r>
              <a:rPr lang="en-US" altLang="ko-KR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카카오 지도 </a:t>
            </a:r>
            <a:r>
              <a:rPr lang="en-US" altLang="ko-KR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알아가기 </a:t>
            </a:r>
            <a:r>
              <a:rPr lang="en-US" altLang="ko-Kore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👋</a:t>
            </a:r>
            <a:endParaRPr lang="ko-KR" altLang="en-US" sz="35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9013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4661</TotalTime>
  <Words>785</Words>
  <Application>Microsoft Macintosh PowerPoint</Application>
  <PresentationFormat>와이드스크린</PresentationFormat>
  <Paragraphs>146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Noto Sans KR</vt:lpstr>
      <vt:lpstr>KoPubWorldDotum Medium</vt:lpstr>
      <vt:lpstr>Noto Sans Korean Medium</vt:lpstr>
      <vt:lpstr>210 OmniGothicOTF 030</vt:lpstr>
      <vt:lpstr>210 OmniGothicOTF 040</vt:lpstr>
      <vt:lpstr>KoPubWorldDotum_Pro Medium</vt:lpstr>
      <vt:lpstr>KoPubWorldDotum Bold</vt:lpstr>
      <vt:lpstr>KoPubWorldDotum Medium</vt:lpstr>
      <vt:lpstr>Arial</vt:lpstr>
      <vt:lpstr>맑은 고딕</vt:lpstr>
      <vt:lpstr>Noto Sans Korean Bold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김민주</cp:lastModifiedBy>
  <cp:revision>203</cp:revision>
  <dcterms:created xsi:type="dcterms:W3CDTF">2014-08-30T22:01:36Z</dcterms:created>
  <dcterms:modified xsi:type="dcterms:W3CDTF">2020-12-27T14:59:59Z</dcterms:modified>
</cp:coreProperties>
</file>